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781" r:id="rId2"/>
  </p:sldMasterIdLst>
  <p:notesMasterIdLst>
    <p:notesMasterId r:id="rId25"/>
  </p:notesMasterIdLst>
  <p:handoutMasterIdLst>
    <p:handoutMasterId r:id="rId26"/>
  </p:handoutMasterIdLst>
  <p:sldIdLst>
    <p:sldId id="257" r:id="rId3"/>
    <p:sldId id="258" r:id="rId4"/>
    <p:sldId id="263" r:id="rId5"/>
    <p:sldId id="265" r:id="rId6"/>
    <p:sldId id="266" r:id="rId7"/>
    <p:sldId id="267" r:id="rId8"/>
    <p:sldId id="268" r:id="rId9"/>
    <p:sldId id="270" r:id="rId10"/>
    <p:sldId id="275" r:id="rId11"/>
    <p:sldId id="278" r:id="rId12"/>
    <p:sldId id="301" r:id="rId13"/>
    <p:sldId id="302" r:id="rId14"/>
    <p:sldId id="279" r:id="rId15"/>
    <p:sldId id="280" r:id="rId16"/>
    <p:sldId id="282" r:id="rId17"/>
    <p:sldId id="285" r:id="rId18"/>
    <p:sldId id="290" r:id="rId19"/>
    <p:sldId id="294" r:id="rId20"/>
    <p:sldId id="295" r:id="rId21"/>
    <p:sldId id="303" r:id="rId22"/>
    <p:sldId id="296" r:id="rId23"/>
    <p:sldId id="297" r:id="rId24"/>
  </p:sldIdLst>
  <p:sldSz cx="9144000" cy="6858000" type="screen4x3"/>
  <p:notesSz cx="7010400" cy="9296400"/>
  <p:defaultTextStyle>
    <a:defPPr>
      <a:defRPr lang="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571" autoAdjust="0"/>
    <p:restoredTop sz="89087" autoAdjust="0"/>
  </p:normalViewPr>
  <p:slideViewPr>
    <p:cSldViewPr>
      <p:cViewPr varScale="1">
        <p:scale>
          <a:sx n="100" d="100"/>
          <a:sy n="100" d="100"/>
        </p:scale>
        <p:origin x="151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95AA98-BB60-44DC-A78B-B9ED60445DB1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D28400-A4F7-42A8-B7A0-79DB4B9F7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8462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45A4C41-60A7-4208-BDE0-0E17A3C6A953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CB678E8-892B-435A-AF8D-F8F49D4A8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646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57066" indent="-291179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64717" indent="-232943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30604" indent="-232943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96491" indent="-232943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0E6C7EF-00E4-4C1D-BDB3-3F32BDBDF8B9}" type="slidenum">
              <a:rPr lang="en-US" sz="1200">
                <a:latin typeface="Times New Roman" pitchFamily="18" charset="0"/>
              </a:rPr>
              <a:pPr eaLnBrk="1" hangingPunct="1"/>
              <a:t>1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4710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77188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>
              <a:latin typeface="Times New Roman" pitchFamily="18" charset="0"/>
            </a:endParaRPr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57066" indent="-291179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64717" indent="-232943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30604" indent="-232943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96491" indent="-232943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1379C98-821B-4923-946C-AB30F8F5C680}" type="slidenum">
              <a:rPr lang="en-US" sz="1200">
                <a:latin typeface="Times New Roman" pitchFamily="18" charset="0"/>
              </a:rPr>
              <a:pPr eaLnBrk="1" hangingPunct="1"/>
              <a:t>10</a:t>
            </a:fld>
            <a:endParaRPr lang="en-US" sz="1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34720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B678E8-892B-435A-AF8D-F8F49D4A846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9112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B678E8-892B-435A-AF8D-F8F49D4A846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0427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" dirty="0">
              <a:latin typeface="Times New Roman" pitchFamily="18" charset="0"/>
            </a:endParaRPr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57066" indent="-291179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64717" indent="-232943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30604" indent="-232943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96491" indent="-232943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AE257F8-8074-46AE-BD5E-E2392EFB404F}" type="slidenum">
              <a:rPr lang="en-US" sz="1200">
                <a:latin typeface="Times New Roman" pitchFamily="18" charset="0"/>
              </a:rPr>
              <a:pPr eaLnBrk="1" hangingPunct="1"/>
              <a:t>13</a:t>
            </a:fld>
            <a:endParaRPr lang="en-US" sz="1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95238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" dirty="0">
              <a:latin typeface="Times New Roman" pitchFamily="18" charset="0"/>
            </a:endParaRPr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57066" indent="-291179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64717" indent="-232943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30604" indent="-232943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96491" indent="-232943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489D17D-A67C-449F-A2F3-54358B0687C3}" type="slidenum">
              <a:rPr lang="en-US" sz="1200">
                <a:latin typeface="Times New Roman" pitchFamily="18" charset="0"/>
              </a:rPr>
              <a:pPr eaLnBrk="1" hangingPunct="1"/>
              <a:t>14</a:t>
            </a:fld>
            <a:endParaRPr lang="en-US" sz="1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784308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" dirty="0">
              <a:latin typeface="Times New Roman" pitchFamily="18" charset="0"/>
            </a:endParaRPr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57066" indent="-291179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64717" indent="-232943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30604" indent="-232943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96491" indent="-232943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8FA27C8-9AF2-4D47-9574-7F1AC907E22E}" type="slidenum">
              <a:rPr lang="en-US" sz="1200">
                <a:latin typeface="Times New Roman" pitchFamily="18" charset="0"/>
              </a:rPr>
              <a:pPr eaLnBrk="1" hangingPunct="1"/>
              <a:t>15</a:t>
            </a:fld>
            <a:endParaRPr lang="en-US" sz="1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756136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" dirty="0">
              <a:latin typeface="Times New Roman" pitchFamily="18" charset="0"/>
            </a:endParaRPr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57066" indent="-291179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64717" indent="-232943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30604" indent="-232943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96491" indent="-232943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9518F4A-12BA-4621-9319-EB7490BCFCC5}" type="slidenum">
              <a:rPr lang="en-US" sz="1200">
                <a:latin typeface="Times New Roman" pitchFamily="18" charset="0"/>
              </a:rPr>
              <a:pPr eaLnBrk="1" hangingPunct="1"/>
              <a:t>16</a:t>
            </a:fld>
            <a:endParaRPr lang="en-US" sz="1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879792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>
              <a:latin typeface="Times New Roman" pitchFamily="18" charset="0"/>
            </a:endParaRPr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57066" indent="-291179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64717" indent="-232943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30604" indent="-232943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96491" indent="-232943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8E843C9-E66F-44A2-86AD-F49782061AF7}" type="slidenum">
              <a:rPr lang="en-US" sz="1200">
                <a:latin typeface="Times New Roman" pitchFamily="18" charset="0"/>
              </a:rPr>
              <a:pPr eaLnBrk="1" hangingPunct="1"/>
              <a:t>17</a:t>
            </a:fld>
            <a:endParaRPr lang="en-US" sz="1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782187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" dirty="0">
              <a:latin typeface="Times New Roman" pitchFamily="18" charset="0"/>
            </a:endParaRPr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57066" indent="-291179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64717" indent="-232943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30604" indent="-232943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96491" indent="-232943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18CA6D0-F458-4EC8-814C-82EA0C41422E}" type="slidenum">
              <a:rPr lang="en-US" sz="1200">
                <a:latin typeface="Times New Roman" pitchFamily="18" charset="0"/>
              </a:rPr>
              <a:pPr eaLnBrk="1" hangingPunct="1"/>
              <a:t>18</a:t>
            </a:fld>
            <a:endParaRPr lang="en-US" sz="1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428538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60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" dirty="0">
              <a:latin typeface="Times New Roman" pitchFamily="18" charset="0"/>
            </a:endParaRPr>
          </a:p>
        </p:txBody>
      </p:sp>
      <p:sp>
        <p:nvSpPr>
          <p:cNvPr id="860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57066" indent="-291179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64717" indent="-232943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30604" indent="-232943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96491" indent="-232943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7BA6E72-A5F9-484E-8EC6-6E7834EA5838}" type="slidenum">
              <a:rPr lang="en-US" sz="1200">
                <a:latin typeface="Times New Roman" pitchFamily="18" charset="0"/>
              </a:rPr>
              <a:pPr eaLnBrk="1" hangingPunct="1"/>
              <a:t>19</a:t>
            </a:fld>
            <a:endParaRPr lang="en-US" sz="1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10086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pitchFamily="18" charset="0"/>
            </a:endParaRP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57066" indent="-291179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64717" indent="-232943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30604" indent="-232943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96491" indent="-232943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87EF6C2-8A87-4113-B338-57C29449201D}" type="slidenum">
              <a:rPr lang="en-US" sz="1200">
                <a:latin typeface="Times New Roman" pitchFamily="18" charset="0"/>
              </a:rPr>
              <a:pPr eaLnBrk="1" hangingPunct="1"/>
              <a:t>2</a:t>
            </a:fld>
            <a:endParaRPr lang="en-US" sz="1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080657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B678E8-892B-435A-AF8D-F8F49D4A8466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35762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70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" dirty="0">
              <a:latin typeface="Times New Roman" pitchFamily="18" charset="0"/>
            </a:endParaRPr>
          </a:p>
        </p:txBody>
      </p:sp>
      <p:sp>
        <p:nvSpPr>
          <p:cNvPr id="870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57066" indent="-291179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64717" indent="-232943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30604" indent="-232943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96491" indent="-232943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6F87A78-BC06-433F-8EA5-0BA720C3E887}" type="slidenum">
              <a:rPr lang="en-US" sz="1200">
                <a:latin typeface="Times New Roman" pitchFamily="18" charset="0"/>
              </a:rPr>
              <a:pPr eaLnBrk="1" hangingPunct="1"/>
              <a:t>21</a:t>
            </a:fld>
            <a:endParaRPr lang="en-US" sz="1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774626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80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" dirty="0">
              <a:latin typeface="Times New Roman" pitchFamily="18" charset="0"/>
            </a:endParaRPr>
          </a:p>
        </p:txBody>
      </p:sp>
      <p:sp>
        <p:nvSpPr>
          <p:cNvPr id="880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57066" indent="-291179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64717" indent="-232943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30604" indent="-232943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96491" indent="-232943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95CD34D-8AC7-4A66-9A83-415BB0031F42}" type="slidenum">
              <a:rPr lang="en-US" sz="1200">
                <a:latin typeface="Times New Roman" pitchFamily="18" charset="0"/>
              </a:rPr>
              <a:pPr eaLnBrk="1" hangingPunct="1"/>
              <a:t>22</a:t>
            </a:fld>
            <a:endParaRPr lang="en-US" sz="1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5260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" dirty="0">
              <a:latin typeface="Times New Roman" pitchFamily="18" charset="0"/>
            </a:endParaRPr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57066" indent="-291179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64717" indent="-232943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30604" indent="-232943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96491" indent="-232943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134DEA4-6B27-4EF8-8607-2EF774806AB0}" type="slidenum">
              <a:rPr lang="en-US" sz="1200">
                <a:latin typeface="Times New Roman" pitchFamily="18" charset="0"/>
              </a:rPr>
              <a:pPr eaLnBrk="1" hangingPunct="1"/>
              <a:t>3</a:t>
            </a:fld>
            <a:endParaRPr lang="en-US" sz="1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7767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>
              <a:latin typeface="Times New Roman" pitchFamily="18" charset="0"/>
            </a:endParaRPr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57066" indent="-291179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64717" indent="-232943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30604" indent="-232943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96491" indent="-232943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71C2CF3-8685-4A56-A8C9-2BA5756182FE}" type="slidenum">
              <a:rPr lang="en-US" sz="1200">
                <a:latin typeface="Times New Roman" pitchFamily="18" charset="0"/>
              </a:rPr>
              <a:pPr eaLnBrk="1" hangingPunct="1"/>
              <a:t>4</a:t>
            </a:fld>
            <a:endParaRPr lang="en-US" sz="1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49959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>
              <a:latin typeface="Times New Roman" pitchFamily="18" charset="0"/>
            </a:endParaRPr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57066" indent="-291179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64717" indent="-232943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30604" indent="-232943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96491" indent="-232943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BA965F4-1205-4756-8A0A-55D3CD8085F9}" type="slidenum">
              <a:rPr lang="en-US" sz="1200">
                <a:latin typeface="Times New Roman" pitchFamily="18" charset="0"/>
              </a:rPr>
              <a:pPr eaLnBrk="1" hangingPunct="1"/>
              <a:t>5</a:t>
            </a:fld>
            <a:endParaRPr lang="en-US" sz="1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82436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" dirty="0">
              <a:latin typeface="Times New Roman" pitchFamily="18" charset="0"/>
            </a:endParaRPr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57066" indent="-291179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64717" indent="-232943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30604" indent="-232943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96491" indent="-232943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4421BC4-C8AC-439E-B360-3930A8208A63}" type="slidenum">
              <a:rPr lang="en-US" sz="1200">
                <a:latin typeface="Times New Roman" pitchFamily="18" charset="0"/>
              </a:rPr>
              <a:pPr eaLnBrk="1" hangingPunct="1"/>
              <a:t>6</a:t>
            </a:fld>
            <a:endParaRPr lang="en-US" sz="1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02592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>
              <a:latin typeface="Times New Roman" pitchFamily="18" charset="0"/>
            </a:endParaRPr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57066" indent="-291179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64717" indent="-232943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30604" indent="-232943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96491" indent="-232943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6C5E59B-514E-48F3-AC31-5992A119F152}" type="slidenum">
              <a:rPr lang="en-US" sz="1200">
                <a:latin typeface="Times New Roman" pitchFamily="18" charset="0"/>
              </a:rPr>
              <a:pPr eaLnBrk="1" hangingPunct="1"/>
              <a:t>7</a:t>
            </a:fld>
            <a:endParaRPr lang="en-US" sz="1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74768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" dirty="0">
              <a:latin typeface="Times New Roman" pitchFamily="18" charset="0"/>
            </a:endParaRPr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57066" indent="-291179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64717" indent="-232943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30604" indent="-232943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96491" indent="-232943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A55C4C3-3603-4CE7-B996-5EE3497E8883}" type="slidenum">
              <a:rPr lang="en-US" sz="1200">
                <a:latin typeface="Times New Roman" pitchFamily="18" charset="0"/>
              </a:rPr>
              <a:pPr eaLnBrk="1" hangingPunct="1"/>
              <a:t>8</a:t>
            </a:fld>
            <a:endParaRPr lang="en-US" sz="1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94558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" dirty="0">
              <a:latin typeface="Times New Roman" pitchFamily="18" charset="0"/>
            </a:endParaRPr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57066" indent="-291179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64717" indent="-232943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30604" indent="-232943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96491" indent="-232943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3CE220E-24A4-4B48-9AE2-B10BDFB14F0B}" type="slidenum">
              <a:rPr lang="en-US" sz="1200">
                <a:latin typeface="Times New Roman" pitchFamily="18" charset="0"/>
              </a:rPr>
              <a:pPr eaLnBrk="1" hangingPunct="1"/>
              <a:t>9</a:t>
            </a:fld>
            <a:endParaRPr lang="en-US" sz="1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551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818AC-15B5-4C66-89CC-BE25F7F3AE26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90443-B811-4619-802C-87941649DE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24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818AC-15B5-4C66-89CC-BE25F7F3AE26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90443-B811-4619-802C-87941649DE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467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818AC-15B5-4C66-89CC-BE25F7F3AE26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90443-B811-4619-802C-87941649DE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072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8091" y="3085765"/>
            <a:ext cx="8240108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2" y="990600"/>
            <a:ext cx="7989752" cy="1504844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2" y="2495444"/>
            <a:ext cx="7989752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A42B097-ACA4-4B38-BD64-9F3257EE9137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9DC181C-099A-4C85-8ECF-346F7414B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7932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363079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2B097-ACA4-4B38-BD64-9F3257EE9137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C181C-099A-4C85-8ECF-346F7414B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2912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52646" y="5141973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36573"/>
            <a:ext cx="7989751" cy="1504844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3" y="4541417"/>
            <a:ext cx="7989751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A42B097-ACA4-4B38-BD64-9F3257EE9137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9DC181C-099A-4C85-8ECF-346F7414B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0948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2" y="2228002"/>
            <a:ext cx="3899527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2" y="2228003"/>
            <a:ext cx="3907662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2B097-ACA4-4B38-BD64-9F3257EE9137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C181C-099A-4C85-8ECF-346F7414B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6698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28003"/>
            <a:ext cx="3593500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2" y="2926051"/>
            <a:ext cx="3899527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69308" y="2228003"/>
            <a:ext cx="3601635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2" y="2926051"/>
            <a:ext cx="3907662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2B097-ACA4-4B38-BD64-9F3257EE9137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C181C-099A-4C85-8ECF-346F7414B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9336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2B097-ACA4-4B38-BD64-9F3257EE9137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C181C-099A-4C85-8ECF-346F7414B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7897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2B097-ACA4-4B38-BD64-9F3257EE9137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C181C-099A-4C85-8ECF-346F7414B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8537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52646" y="5141973"/>
            <a:ext cx="8238707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352" y="5262296"/>
            <a:ext cx="353662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399" y="601200"/>
            <a:ext cx="824040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5617" y="5262295"/>
            <a:ext cx="426532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A42B097-ACA4-4B38-BD64-9F3257EE9137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9DC181C-099A-4C85-8ECF-346F7414B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992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818AC-15B5-4C66-89CC-BE25F7F3AE26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90443-B811-4619-802C-87941649DE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6420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4693389"/>
            <a:ext cx="7989752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8093" y="599725"/>
            <a:ext cx="8238706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6"/>
            <a:ext cx="7989752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2B097-ACA4-4B38-BD64-9F3257EE9137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C181C-099A-4C85-8ECF-346F7414B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0038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2B097-ACA4-4B38-BD64-9F3257EE9137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C181C-099A-4C85-8ECF-346F7414B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2704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6629400" y="599725"/>
            <a:ext cx="2057399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75725"/>
            <a:ext cx="1503123" cy="518307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1192" y="675725"/>
            <a:ext cx="5922209" cy="5183073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45255" y="5956136"/>
            <a:ext cx="947672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A42B097-ACA4-4B38-BD64-9F3257EE9137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592220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9DC181C-099A-4C85-8ECF-346F7414B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2408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2B097-ACA4-4B38-BD64-9F3257EE9137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C181C-099A-4C85-8ECF-346F7414B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589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818AC-15B5-4C66-89CC-BE25F7F3AE26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90443-B811-4619-802C-87941649DE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3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818AC-15B5-4C66-89CC-BE25F7F3AE26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90443-B811-4619-802C-87941649DE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769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818AC-15B5-4C66-89CC-BE25F7F3AE26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90443-B811-4619-802C-87941649DE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877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818AC-15B5-4C66-89CC-BE25F7F3AE26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90443-B811-4619-802C-87941649DE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776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818AC-15B5-4C66-89CC-BE25F7F3AE26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90443-B811-4619-802C-87941649DE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529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818AC-15B5-4C66-89CC-BE25F7F3AE26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90443-B811-4619-802C-87941649DE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566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818AC-15B5-4C66-89CC-BE25F7F3AE26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90443-B811-4619-802C-87941649DE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927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E818AC-15B5-4C66-89CC-BE25F7F3AE26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590443-B811-4619-802C-87941649DE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158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687474"/>
            <a:ext cx="7989752" cy="10833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228003"/>
            <a:ext cx="7989752" cy="3630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32E818AC-15B5-4C66-89CC-BE25F7F3AE26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AD590443-B811-4619-802C-87941649DE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8091" y="441325"/>
            <a:ext cx="2719909" cy="10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5976001" y="441325"/>
            <a:ext cx="2710800" cy="10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216601" y="441325"/>
            <a:ext cx="2710800" cy="10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31504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  <p:sldLayoutId id="2147483660" r:id="rId12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mazonservices.com/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3037144" y="165100"/>
            <a:ext cx="24237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" sz="1600" b="1" dirty="0"/>
              <a:t> 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933090" y="2536911"/>
            <a:ext cx="7772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ru" sz="4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1</a:t>
            </a:r>
            <a:endParaRPr lang="en-US" sz="48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B914774-E50F-49F9-B212-3A1D846AC0D6}"/>
              </a:ext>
            </a:extLst>
          </p:cNvPr>
          <p:cNvSpPr txBox="1"/>
          <p:nvPr/>
        </p:nvSpPr>
        <p:spPr>
          <a:xfrm>
            <a:off x="5334000" y="4876800"/>
            <a:ext cx="3581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аппаратного обеспечения компьютера</a:t>
            </a:r>
          </a:p>
        </p:txBody>
      </p:sp>
    </p:spTree>
    <p:extLst>
      <p:ext uri="{BB962C8B-B14F-4D97-AF65-F5344CB8AC3E}">
        <p14:creationId xmlns:p14="http://schemas.microsoft.com/office/powerpoint/2010/main" val="2026674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762000" y="1790700"/>
            <a:ext cx="8077200" cy="403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defRPr/>
            </a:pPr>
            <a:endParaRPr lang="en-US" b="1" dirty="0">
              <a:effectLst>
                <a:outerShdw blurRad="38100" dist="38100" dir="2700000" algn="tl">
                  <a:srgbClr val="C0C0C0"/>
                </a:outerShdw>
              </a:effectLst>
              <a:cs typeface="Times New Roman" charset="0"/>
            </a:endParaRPr>
          </a:p>
        </p:txBody>
      </p:sp>
      <p:sp>
        <p:nvSpPr>
          <p:cNvPr id="23556" name="Text Box 19"/>
          <p:cNvSpPr txBox="1">
            <a:spLocks noChangeArrowheads="1"/>
          </p:cNvSpPr>
          <p:nvPr/>
        </p:nvSpPr>
        <p:spPr bwMode="auto">
          <a:xfrm>
            <a:off x="1485900" y="1048365"/>
            <a:ext cx="66294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ru" sz="20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ИТ-инфраструктура: компьютерное оборудование</a:t>
            </a:r>
          </a:p>
        </p:txBody>
      </p:sp>
      <p:sp>
        <p:nvSpPr>
          <p:cNvPr id="23558" name="Rectangle 22"/>
          <p:cNvSpPr>
            <a:spLocks noChangeArrowheads="1"/>
          </p:cNvSpPr>
          <p:nvPr/>
        </p:nvSpPr>
        <p:spPr bwMode="auto">
          <a:xfrm>
            <a:off x="533400" y="1956619"/>
            <a:ext cx="80772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0" rIns="90488" bIns="44450"/>
          <a:lstStyle/>
          <a:p>
            <a:pPr marL="800100" lvl="1" indent="-342900">
              <a:lnSpc>
                <a:spcPct val="110000"/>
              </a:lnSpc>
              <a:spcAft>
                <a:spcPct val="25000"/>
              </a:spcAft>
              <a:buFontTx/>
              <a:buChar char="•"/>
            </a:pPr>
            <a:r>
              <a:rPr lang="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Модель вычислений, в которой фирмы и частные лица получают вычислительные ресурсы через Интернет.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0" lvl="2" indent="-228600">
              <a:lnSpc>
                <a:spcPct val="110000"/>
              </a:lnSpc>
              <a:spcAft>
                <a:spcPct val="25000"/>
              </a:spcAft>
              <a:buFontTx/>
              <a:buChar char="•"/>
            </a:pPr>
            <a:r>
              <a:rPr lang="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Облачная инфраструктура как услуга</a:t>
            </a:r>
          </a:p>
          <a:p>
            <a:pPr marL="1600200" lvl="3" indent="-228600">
              <a:lnSpc>
                <a:spcPct val="110000"/>
              </a:lnSpc>
              <a:spcAft>
                <a:spcPct val="25000"/>
              </a:spcAft>
              <a:buFontTx/>
              <a:buChar char="•"/>
            </a:pPr>
            <a:r>
              <a:rPr lang="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клиенты используют обработку, хранение, сетевые и другие вычислительные ресурсы поставщиков облачных услуг для запуска своих информационных систем.</a:t>
            </a:r>
          </a:p>
          <a:p>
            <a:pPr marL="1143000" lvl="2" indent="-228600">
              <a:lnSpc>
                <a:spcPct val="110000"/>
              </a:lnSpc>
              <a:spcAft>
                <a:spcPct val="25000"/>
              </a:spcAft>
              <a:buFontTx/>
              <a:buChar char="•"/>
            </a:pPr>
            <a:r>
              <a:rPr lang="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Облачная платформа как услуга</a:t>
            </a:r>
          </a:p>
          <a:p>
            <a:pPr marL="1600200" lvl="3" indent="-228600">
              <a:lnSpc>
                <a:spcPct val="110000"/>
              </a:lnSpc>
              <a:spcAft>
                <a:spcPct val="25000"/>
              </a:spcAft>
              <a:buFontTx/>
              <a:buChar char="•"/>
            </a:pPr>
            <a:r>
              <a:rPr lang="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клиенты используют инфраструктуру и инструменты программирования, размещенные у поставщика услуг, для разработки своих собственных приложений.</a:t>
            </a:r>
          </a:p>
          <a:p>
            <a:pPr marL="1143000" lvl="2" indent="-228600">
              <a:lnSpc>
                <a:spcPct val="110000"/>
              </a:lnSpc>
              <a:spcAft>
                <a:spcPct val="25000"/>
              </a:spcAft>
              <a:buFontTx/>
              <a:buChar char="•"/>
            </a:pPr>
            <a:r>
              <a:rPr lang="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Облачное программное обеспечение как услуга</a:t>
            </a:r>
          </a:p>
          <a:p>
            <a:pPr marL="1600200" lvl="3" indent="-228600">
              <a:lnSpc>
                <a:spcPct val="110000"/>
              </a:lnSpc>
              <a:spcAft>
                <a:spcPct val="25000"/>
              </a:spcAft>
              <a:buFontTx/>
              <a:buChar char="•"/>
            </a:pPr>
            <a:r>
              <a:rPr lang="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клиенты используют программное обеспечение, размещенное у поставщика.</a:t>
            </a:r>
          </a:p>
        </p:txBody>
      </p:sp>
    </p:spTree>
    <p:extLst>
      <p:ext uri="{BB962C8B-B14F-4D97-AF65-F5344CB8AC3E}">
        <p14:creationId xmlns:p14="http://schemas.microsoft.com/office/powerpoint/2010/main" val="3523741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0100" y="990600"/>
            <a:ext cx="7543800" cy="609601"/>
          </a:xfrm>
        </p:spPr>
        <p:txBody>
          <a:bodyPr>
            <a:normAutofit/>
          </a:bodyPr>
          <a:lstStyle/>
          <a:p>
            <a:pPr algn="ctr"/>
            <a:r>
              <a:rPr lang="ru" sz="3200" dirty="0">
                <a:solidFill>
                  <a:srgbClr val="FFC000"/>
                </a:solidFill>
              </a:rPr>
              <a:t>Преимущества облака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305800" cy="4191000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Устраняет необходимость крупных первоначальных капиталовложений в системы.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Устраняет длительные внедрения на корпоративных компьютерах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аппаратного обеспечения, которое подписчики могли бы приобретать, масштабировать и обслуживать.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Никаких операционных систем, серверов баз данных или серверов приложений для установки.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Доступен через веб-браузер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Лучшая масштабируемость, устранение затрат и сложности управления несколькими уровнями аппаратного и программного обеспечения.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861243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687475"/>
            <a:ext cx="7989752" cy="912726"/>
          </a:xfrm>
        </p:spPr>
        <p:txBody>
          <a:bodyPr/>
          <a:lstStyle/>
          <a:p>
            <a:pPr algn="ctr"/>
            <a:r>
              <a:rPr lang="ru" dirty="0">
                <a:solidFill>
                  <a:srgbClr val="FFC000"/>
                </a:solidFill>
              </a:rPr>
              <a:t>Недостатки облака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>
              <a:buFont typeface="Arial" panose="020B0604020202020204" pitchFamily="34" charset="0"/>
              <a:buChar char="•"/>
            </a:pPr>
            <a:r>
              <a:rPr lang="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Может быть непривлекательным для крупных компаний из-за их прикладных потребностей.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Ответственность за хранение и контроль данных находится в руках провайдера.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Риски безопасности могут увеличиться и открыть уязвимости для обслуживания данных.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 с надежностью системы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Зависимость пользователей от поставщика облачных вычислений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2956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1447800" y="769014"/>
            <a:ext cx="67056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ИТ-инфраструктура: компьютерное программное обеспечение</a:t>
            </a:r>
          </a:p>
        </p:txBody>
      </p:sp>
      <p:pic>
        <p:nvPicPr>
          <p:cNvPr id="24586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905000"/>
            <a:ext cx="564623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952154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762000" y="1790700"/>
            <a:ext cx="8077200" cy="403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defRPr/>
            </a:pPr>
            <a:endParaRPr lang="en-US" b="1" dirty="0">
              <a:effectLst>
                <a:outerShdw blurRad="38100" dist="38100" dir="2700000" algn="tl">
                  <a:srgbClr val="C0C0C0"/>
                </a:outerShdw>
              </a:effectLst>
              <a:cs typeface="Times New Roman" charset="0"/>
            </a:endParaRPr>
          </a:p>
        </p:txBody>
      </p:sp>
      <p:sp>
        <p:nvSpPr>
          <p:cNvPr id="25604" name="Text Box 19"/>
          <p:cNvSpPr txBox="1">
            <a:spLocks noChangeArrowheads="1"/>
          </p:cNvSpPr>
          <p:nvPr/>
        </p:nvSpPr>
        <p:spPr bwMode="auto">
          <a:xfrm>
            <a:off x="1371600" y="1028700"/>
            <a:ext cx="66294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ru" sz="2000" b="1" dirty="0">
                <a:solidFill>
                  <a:srgbClr val="FFC000"/>
                </a:solidFill>
                <a:cs typeface="Times New Roman" pitchFamily="18" charset="0"/>
              </a:rPr>
              <a:t>ИТ-инфраструктура: компьютерное оборудование</a:t>
            </a:r>
          </a:p>
        </p:txBody>
      </p:sp>
      <p:sp>
        <p:nvSpPr>
          <p:cNvPr id="25606" name="Rectangle 22"/>
          <p:cNvSpPr>
            <a:spLocks noChangeArrowheads="1"/>
          </p:cNvSpPr>
          <p:nvPr/>
        </p:nvSpPr>
        <p:spPr bwMode="auto">
          <a:xfrm>
            <a:off x="457200" y="1981200"/>
            <a:ext cx="8229600" cy="4545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0" rIns="90488" bIns="44450"/>
          <a:lstStyle/>
          <a:p>
            <a:pPr marL="800100" lvl="1" indent="-3429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 представления набора вычислительных ресурсов, чтобы к ним можно было получить доступ способами, не ограниченными физической конфигурацией или географическим местоположением.</a:t>
            </a:r>
          </a:p>
          <a:p>
            <a:pPr marL="800100" lvl="1" indent="-3429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Мэйнфреймы IBM запускают десятки тысяч отдельных экземпляров Windows или Linux на одном большом мэйнфрейме, создавая у пользователей впечатление, что у них есть собственный выделенный компьютер.</a:t>
            </a:r>
          </a:p>
          <a:p>
            <a:pPr marL="800100" lvl="1" indent="-3429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Виртуализация серверов: одновременная работа нескольких операционных систем на одном компьютере.</a:t>
            </a:r>
          </a:p>
          <a:p>
            <a:pPr marL="800100" lvl="1" indent="-3429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Виртуальная память — это память, которая обманывает процессор, заставляя его думать, что это аппаратная память, но на самом деле это память, расположенная на жестком диске.</a:t>
            </a:r>
          </a:p>
        </p:txBody>
      </p:sp>
    </p:spTree>
    <p:extLst>
      <p:ext uri="{BB962C8B-B14F-4D97-AF65-F5344CB8AC3E}">
        <p14:creationId xmlns:p14="http://schemas.microsoft.com/office/powerpoint/2010/main" val="25617471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762000" y="1790700"/>
            <a:ext cx="8077200" cy="403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defRPr/>
            </a:pPr>
            <a:endParaRPr lang="en-US" b="1" dirty="0">
              <a:effectLst>
                <a:outerShdw blurRad="38100" dist="38100" dir="2700000" algn="tl">
                  <a:srgbClr val="C0C0C0"/>
                </a:outerShdw>
              </a:effectLst>
              <a:cs typeface="Times New Roman" charset="0"/>
            </a:endParaRPr>
          </a:p>
        </p:txBody>
      </p:sp>
      <p:sp>
        <p:nvSpPr>
          <p:cNvPr id="26628" name="Text Box 19"/>
          <p:cNvSpPr txBox="1">
            <a:spLocks noChangeArrowheads="1"/>
          </p:cNvSpPr>
          <p:nvPr/>
        </p:nvSpPr>
        <p:spPr bwMode="auto">
          <a:xfrm>
            <a:off x="1447800" y="1066800"/>
            <a:ext cx="66294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ru" sz="22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ИТ-инфраструктура: компьютерное оборудование</a:t>
            </a:r>
          </a:p>
        </p:txBody>
      </p:sp>
      <p:sp>
        <p:nvSpPr>
          <p:cNvPr id="26630" name="Rectangle 22"/>
          <p:cNvSpPr>
            <a:spLocks noChangeArrowheads="1"/>
          </p:cNvSpPr>
          <p:nvPr/>
        </p:nvSpPr>
        <p:spPr bwMode="auto">
          <a:xfrm>
            <a:off x="457200" y="2133600"/>
            <a:ext cx="72390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0" rIns="90488" bIns="44450"/>
          <a:lstStyle/>
          <a:p>
            <a:pPr marL="342900" indent="-3429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Многоядерные процессоры:</a:t>
            </a:r>
          </a:p>
          <a:p>
            <a:pPr marL="800100" lvl="1" indent="-3429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интегральная схема с двумя или более процессорами</a:t>
            </a:r>
          </a:p>
          <a:p>
            <a:pPr marL="800100" lvl="1" indent="-3429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Повышенная производительность, сниженное энергопотребление и более эффективная одновременная обработка нескольких задач.</a:t>
            </a:r>
          </a:p>
        </p:txBody>
      </p:sp>
    </p:spTree>
    <p:extLst>
      <p:ext uri="{BB962C8B-B14F-4D97-AF65-F5344CB8AC3E}">
        <p14:creationId xmlns:p14="http://schemas.microsoft.com/office/powerpoint/2010/main" val="18264128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1447800" y="754882"/>
            <a:ext cx="66294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ИТ-инфраструктура: компьютерное программное обеспечение</a:t>
            </a:r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228600" y="1670049"/>
            <a:ext cx="3505200" cy="477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Взаимосвязь между системным программным обеспечением, прикладным программным обеспечением и пользователями можно проиллюстрировать серией вложенных блоков. Системное программное обеспечение, состоящее из операционных систем, языковых переводчиков и служебных программ, контролирует доступ к оборудованию. Прикладное программное обеспечение, включая языки программирования и языки «четвертого поколения», для работы должно работать через системное программное обеспечение. Пользователь взаимодействует преимущественно с прикладным программным обеспечением.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9703" name="Picture 7" descr="fig0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1670049"/>
            <a:ext cx="5105400" cy="368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97834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"/>
          <p:cNvSpPr>
            <a:spLocks noChangeArrowheads="1"/>
          </p:cNvSpPr>
          <p:nvPr/>
        </p:nvSpPr>
        <p:spPr bwMode="auto">
          <a:xfrm>
            <a:off x="762000" y="1844749"/>
            <a:ext cx="80772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marL="342900" indent="-342900">
              <a:buFontTx/>
              <a:buChar char="•"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Java</a:t>
            </a:r>
            <a:r>
              <a:rPr lang="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/>
            <a:r>
              <a:rPr lang="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Независимый от операционной системы и процессора объектно-ориентированный язык программирования.</a:t>
            </a:r>
          </a:p>
          <a:p>
            <a:pPr marL="342900" indent="-342900">
              <a:lnSpc>
                <a:spcPct val="150000"/>
              </a:lnSpc>
              <a:buFontTx/>
              <a:buChar char="•"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Ajax</a:t>
            </a:r>
            <a:r>
              <a:rPr lang="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/>
            <a:r>
              <a:rPr lang="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Позволяет клиенту и серверу незаметно обмениваться данными, чтобы избежать перезагрузки веб-страницы после каждого изменения.</a:t>
            </a:r>
          </a:p>
          <a:p>
            <a:pPr marL="342900" indent="-342900">
              <a:lnSpc>
                <a:spcPct val="150000"/>
              </a:lnSpc>
              <a:buFontTx/>
              <a:buChar char="•"/>
            </a:pPr>
            <a:r>
              <a:rPr lang="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Язык разметки гипертекста (HTML):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Язык описания страниц для указания способа размещения элементов на веб-странице и создания ссылок на другие страницы и объекты.</a:t>
            </a:r>
          </a:p>
        </p:txBody>
      </p:sp>
      <p:sp>
        <p:nvSpPr>
          <p:cNvPr id="34820" name="Text Box 11"/>
          <p:cNvSpPr txBox="1">
            <a:spLocks noChangeArrowheads="1"/>
          </p:cNvSpPr>
          <p:nvPr/>
        </p:nvSpPr>
        <p:spPr bwMode="auto">
          <a:xfrm>
            <a:off x="1143000" y="838200"/>
            <a:ext cx="69723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ИТ-инфраструктура: компьютерное программное обеспечение</a:t>
            </a:r>
          </a:p>
        </p:txBody>
      </p:sp>
    </p:spTree>
    <p:extLst>
      <p:ext uri="{BB962C8B-B14F-4D97-AF65-F5344CB8AC3E}">
        <p14:creationId xmlns:p14="http://schemas.microsoft.com/office/powerpoint/2010/main" val="38329246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7"/>
          <p:cNvSpPr txBox="1">
            <a:spLocks noChangeArrowheads="1"/>
          </p:cNvSpPr>
          <p:nvPr/>
        </p:nvSpPr>
        <p:spPr bwMode="auto">
          <a:xfrm>
            <a:off x="990600" y="609600"/>
            <a:ext cx="72390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аппаратными и программными технологиями</a:t>
            </a:r>
          </a:p>
        </p:txBody>
      </p:sp>
      <p:sp>
        <p:nvSpPr>
          <p:cNvPr id="96265" name="Rectangle 9"/>
          <p:cNvSpPr>
            <a:spLocks noChangeArrowheads="1"/>
          </p:cNvSpPr>
          <p:nvPr/>
        </p:nvSpPr>
        <p:spPr bwMode="auto">
          <a:xfrm>
            <a:off x="266700" y="1447800"/>
            <a:ext cx="8610600" cy="5257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0" rIns="90488" bIns="44450"/>
          <a:lstStyle/>
          <a:p>
            <a:pPr marL="342900" indent="-342900">
              <a:spcAft>
                <a:spcPts val="600"/>
              </a:spcAft>
              <a:buFontTx/>
              <a:buChar char="•"/>
            </a:pPr>
            <a:r>
              <a:rPr lang="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Планирование мощностей</a:t>
            </a:r>
          </a:p>
          <a:p>
            <a:pPr marL="800100" lvl="1" indent="-342900">
              <a:spcAft>
                <a:spcPts val="600"/>
              </a:spcAft>
              <a:buFontTx/>
              <a:buChar char="•"/>
            </a:pPr>
            <a:r>
              <a:rPr lang="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 прогнозирования момента насыщения аппаратной системы</a:t>
            </a:r>
          </a:p>
          <a:p>
            <a:pPr marL="800100" lvl="1" indent="-342900">
              <a:spcAft>
                <a:spcPts val="600"/>
              </a:spcAft>
              <a:buFontTx/>
              <a:buChar char="•"/>
            </a:pPr>
            <a:r>
              <a:rPr lang="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фирмы достаточной вычислительной мощностью для текущих и будущих потребностей.</a:t>
            </a:r>
          </a:p>
          <a:p>
            <a:pPr marL="800100" lvl="1" indent="-342900">
              <a:spcAft>
                <a:spcPts val="600"/>
              </a:spcAft>
              <a:buFontTx/>
              <a:buChar char="•"/>
            </a:pPr>
            <a:r>
              <a:rPr lang="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Факторы включают в себя:</a:t>
            </a:r>
          </a:p>
          <a:p>
            <a:pPr marL="1257300" lvl="2" indent="-342900">
              <a:spcAft>
                <a:spcPts val="600"/>
              </a:spcAft>
              <a:buFontTx/>
              <a:buChar char="•"/>
            </a:pPr>
            <a:r>
              <a:rPr lang="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Максимальное количество пользователей</a:t>
            </a:r>
          </a:p>
          <a:p>
            <a:pPr marL="1257300" lvl="2" indent="-342900">
              <a:spcAft>
                <a:spcPts val="600"/>
              </a:spcAft>
              <a:buFontTx/>
              <a:buChar char="•"/>
            </a:pPr>
            <a:r>
              <a:rPr lang="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Влияние текущего и будущего программного обеспечения</a:t>
            </a:r>
          </a:p>
          <a:p>
            <a:pPr marL="1257300" lvl="2" indent="-342900">
              <a:spcAft>
                <a:spcPts val="600"/>
              </a:spcAft>
              <a:buFontTx/>
              <a:buChar char="•"/>
            </a:pPr>
            <a:r>
              <a:rPr lang="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 эффективности</a:t>
            </a:r>
          </a:p>
          <a:p>
            <a:pPr marL="1714500" lvl="3" indent="-342900">
              <a:spcAft>
                <a:spcPts val="600"/>
              </a:spcAft>
              <a:buFontTx/>
              <a:buChar char="•"/>
            </a:pPr>
            <a:r>
              <a:rPr lang="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минимальное время ответа на обработку бизнес-операций.</a:t>
            </a:r>
          </a:p>
          <a:p>
            <a:pPr marL="1714500" lvl="3" indent="-342900">
              <a:spcAft>
                <a:spcPts val="600"/>
              </a:spcAft>
              <a:buFontTx/>
              <a:buChar char="•"/>
            </a:pPr>
            <a:r>
              <a:rPr lang="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Пропускная способность</a:t>
            </a:r>
          </a:p>
          <a:p>
            <a:pPr marL="342900" indent="-342900">
              <a:spcAft>
                <a:spcPts val="600"/>
              </a:spcAft>
              <a:buFontTx/>
              <a:buChar char="•"/>
            </a:pPr>
            <a:r>
              <a:rPr lang="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Масштабируемость : </a:t>
            </a:r>
            <a:r>
              <a:rPr lang="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способность системы расширяться для обслуживания большого количества пользователей без разрушения.</a:t>
            </a:r>
          </a:p>
          <a:p>
            <a:pPr marL="800100" lvl="1" indent="-342900">
              <a:spcAft>
                <a:spcPts val="600"/>
              </a:spcAft>
              <a:buFontTx/>
              <a:buChar char="•"/>
            </a:pPr>
            <a:r>
              <a:rPr lang="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должны обеспечить наличие достаточных компьютерных ресурсов обработки, хранения и сетевых ресурсов для обработки растущих объемов цифровых транзакций и немедленного предоставления таких данных в Интернете.</a:t>
            </a:r>
          </a:p>
          <a:p>
            <a:pPr marL="800100" lvl="1" indent="-342900">
              <a:spcAft>
                <a:spcPts val="600"/>
              </a:spcAft>
              <a:buFontTx/>
              <a:buChar char="•"/>
            </a:pPr>
            <a:endParaRPr lang="en-US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42900" indent="-342900">
              <a:buFontTx/>
              <a:buChar char="•"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767261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62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62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62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62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62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62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62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62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62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62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62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62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62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62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62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62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626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626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626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626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626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626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65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7"/>
          <p:cNvSpPr txBox="1">
            <a:spLocks noChangeArrowheads="1"/>
          </p:cNvSpPr>
          <p:nvPr/>
        </p:nvSpPr>
        <p:spPr bwMode="auto">
          <a:xfrm>
            <a:off x="1447800" y="685800"/>
            <a:ext cx="66294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аппаратными и программными технологиями</a:t>
            </a:r>
          </a:p>
        </p:txBody>
      </p:sp>
      <p:sp>
        <p:nvSpPr>
          <p:cNvPr id="96265" name="Rectangle 9"/>
          <p:cNvSpPr>
            <a:spLocks noChangeArrowheads="1"/>
          </p:cNvSpPr>
          <p:nvPr/>
        </p:nvSpPr>
        <p:spPr bwMode="auto">
          <a:xfrm>
            <a:off x="400050" y="1600200"/>
            <a:ext cx="83439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0" rIns="90488" bIns="44450"/>
          <a:lstStyle/>
          <a:p>
            <a:pPr marL="342900" indent="-342900">
              <a:spcAft>
                <a:spcPts val="1200"/>
              </a:spcAft>
              <a:buFontTx/>
              <a:buChar char="•"/>
            </a:pPr>
            <a:r>
              <a:rPr lang="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Модель совокупной стоимости владения (TCO)</a:t>
            </a:r>
          </a:p>
          <a:p>
            <a:pPr marL="800100" lvl="1" indent="-342900">
              <a:spcAft>
                <a:spcPts val="1200"/>
              </a:spcAft>
              <a:buFontTx/>
              <a:buChar char="•"/>
            </a:pPr>
            <a:r>
              <a:rPr lang="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Используется для анализа прямых и косвенных затрат, чтобы помочь определить фактическую стоимость владения конкретной технологией.</a:t>
            </a:r>
          </a:p>
          <a:p>
            <a:pPr marL="1257300" lvl="2" indent="-342900">
              <a:spcAft>
                <a:spcPts val="1200"/>
              </a:spcAft>
              <a:buFontTx/>
              <a:buChar char="•"/>
            </a:pPr>
            <a:r>
              <a:rPr lang="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Прямые затраты: затраты на приобретение оборудования, программного обеспечения.</a:t>
            </a:r>
          </a:p>
          <a:p>
            <a:pPr marL="1257300" lvl="2" indent="-342900">
              <a:spcAft>
                <a:spcPts val="1200"/>
              </a:spcAft>
              <a:buFontTx/>
              <a:buChar char="•"/>
            </a:pPr>
            <a:r>
              <a:rPr lang="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Косвенные затраты: текущие административные расходы, обновления, обслуживание, техническая поддержка, обучение, коммунальные услуги и расходы на недвижимость.</a:t>
            </a:r>
          </a:p>
          <a:p>
            <a:pPr marL="1257300" lvl="2" indent="-342900">
              <a:spcAft>
                <a:spcPts val="1200"/>
              </a:spcAft>
              <a:buFontTx/>
              <a:buChar char="•"/>
            </a:pPr>
            <a:r>
              <a:rPr lang="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Скрытые расходы: персонал службы поддержки, время простоя, дополнительное управление сетью.</a:t>
            </a:r>
          </a:p>
          <a:p>
            <a:pPr marL="800100" lvl="1" indent="-342900">
              <a:spcAft>
                <a:spcPts val="1200"/>
              </a:spcAft>
              <a:buFontTx/>
              <a:buChar char="•"/>
            </a:pPr>
            <a:r>
              <a:rPr lang="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Пятилетняя совокупная стоимость владения компьютерного оборудования может в 3–10 раз превышать первоначальную закупочную цену.</a:t>
            </a:r>
          </a:p>
          <a:p>
            <a:pPr marL="800100" lvl="1" indent="-342900">
              <a:spcAft>
                <a:spcPts val="1200"/>
              </a:spcAft>
              <a:buFontTx/>
              <a:buChar char="•"/>
            </a:pPr>
            <a:r>
              <a:rPr lang="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Снизить совокупную стоимость владения можно за счет повышения централизации, стандартизации аппаратных и программных ресурсов.</a:t>
            </a:r>
          </a:p>
          <a:p>
            <a:pPr marL="342900" indent="-342900">
              <a:buFontTx/>
              <a:buChar char="•"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38129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62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62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62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62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62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62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62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62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62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62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62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62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62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62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65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3"/>
          <p:cNvSpPr txBox="1">
            <a:spLocks noChangeArrowheads="1"/>
          </p:cNvSpPr>
          <p:nvPr/>
        </p:nvSpPr>
        <p:spPr bwMode="auto">
          <a:xfrm>
            <a:off x="1676400" y="990600"/>
            <a:ext cx="59531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Компоненты ИТ-инфраструктуры</a:t>
            </a: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685800" y="2362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spcAft>
                <a:spcPct val="25000"/>
              </a:spcAft>
              <a:buFontTx/>
              <a:buChar char="•"/>
            </a:pPr>
            <a:r>
              <a:rPr lang="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Компьютерное железо</a:t>
            </a:r>
          </a:p>
          <a:p>
            <a:pPr marL="342900" indent="-342900">
              <a:spcBef>
                <a:spcPct val="20000"/>
              </a:spcBef>
              <a:spcAft>
                <a:spcPct val="25000"/>
              </a:spcAft>
              <a:buFontTx/>
              <a:buChar char="•"/>
            </a:pPr>
            <a:r>
              <a:rPr lang="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Хранилище данных</a:t>
            </a:r>
          </a:p>
          <a:p>
            <a:pPr marL="342900" indent="-342900">
              <a:spcBef>
                <a:spcPct val="20000"/>
              </a:spcBef>
              <a:spcAft>
                <a:spcPct val="25000"/>
              </a:spcAft>
              <a:buFontTx/>
              <a:buChar char="•"/>
            </a:pPr>
            <a:r>
              <a:rPr lang="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Компьютерное программное обеспечение</a:t>
            </a:r>
          </a:p>
          <a:p>
            <a:pPr marL="342900" indent="-342900">
              <a:spcBef>
                <a:spcPct val="20000"/>
              </a:spcBef>
              <a:spcAft>
                <a:spcPct val="25000"/>
              </a:spcAft>
              <a:buFontTx/>
              <a:buChar char="•"/>
            </a:pPr>
            <a:r>
              <a:rPr lang="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проблемы управления аппаратными и программными технологиями</a:t>
            </a:r>
          </a:p>
        </p:txBody>
      </p:sp>
    </p:spTree>
    <p:extLst>
      <p:ext uri="{BB962C8B-B14F-4D97-AF65-F5344CB8AC3E}">
        <p14:creationId xmlns:p14="http://schemas.microsoft.com/office/powerpoint/2010/main" val="31875919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8153400" cy="762000"/>
          </a:xfrm>
        </p:spPr>
        <p:txBody>
          <a:bodyPr>
            <a:noAutofit/>
          </a:bodyPr>
          <a:lstStyle/>
          <a:p>
            <a:pPr algn="ctr"/>
            <a:r>
              <a:rPr lang="ru" sz="20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Стратегии создания и развертывания программного обеспечения</a:t>
            </a:r>
            <a:endParaRPr lang="en-US" sz="2000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8153400" cy="38862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" sz="2000" b="1" dirty="0"/>
              <a:t>Готовые коммерческие </a:t>
            </a:r>
            <a:r>
              <a:rPr lang="ru" sz="2000" dirty="0"/>
              <a:t>программные решения готовы и доступны для лицензирования или продажи широкой публике.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" sz="2000" dirty="0"/>
              <a:t>Готовые программные системы, которые невозможно модифицировать для удовлетворения конкретных потребностей конкретной организации, иногда называют системами или программным обеспечением «под ключ».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ru" sz="2000" b="1" dirty="0"/>
              <a:t>Разработка программного обеспечения на заказ </a:t>
            </a:r>
            <a:r>
              <a:rPr lang="ru" sz="2000" dirty="0"/>
              <a:t>описывает, как организация разрабатывает и создает программное обеспечение, специально адаптированное к ее потребностям.</a:t>
            </a:r>
          </a:p>
        </p:txBody>
      </p:sp>
    </p:spTree>
    <p:extLst>
      <p:ext uri="{BB962C8B-B14F-4D97-AF65-F5344CB8AC3E}">
        <p14:creationId xmlns:p14="http://schemas.microsoft.com/office/powerpoint/2010/main" val="24960280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7"/>
          <p:cNvSpPr txBox="1">
            <a:spLocks noChangeArrowheads="1"/>
          </p:cNvSpPr>
          <p:nvPr/>
        </p:nvSpPr>
        <p:spPr bwMode="auto">
          <a:xfrm>
            <a:off x="228600" y="914400"/>
            <a:ext cx="86868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ru" sz="2000" b="1" dirty="0"/>
              <a:t>Стратегии создания и развертывания программного обеспечения</a:t>
            </a:r>
            <a:endParaRPr lang="en-US" sz="2000" b="1" dirty="0">
              <a:cs typeface="Times New Roman" pitchFamily="18" charset="0"/>
            </a:endParaRPr>
          </a:p>
        </p:txBody>
      </p:sp>
      <p:sp>
        <p:nvSpPr>
          <p:cNvPr id="96265" name="Rectangle 9"/>
          <p:cNvSpPr>
            <a:spLocks noChangeArrowheads="1"/>
          </p:cNvSpPr>
          <p:nvPr/>
        </p:nvSpPr>
        <p:spPr bwMode="auto">
          <a:xfrm>
            <a:off x="381000" y="1752600"/>
            <a:ext cx="8382000" cy="497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0" rIns="90488" bIns="44450"/>
          <a:lstStyle/>
          <a:p>
            <a:pPr marL="342900" indent="-342900">
              <a:spcAft>
                <a:spcPts val="1200"/>
              </a:spcAft>
              <a:buFontTx/>
              <a:buChar char="•"/>
            </a:pPr>
            <a:r>
              <a:rPr lang="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поставщиков технологических услуг</a:t>
            </a:r>
          </a:p>
          <a:p>
            <a:pPr marL="800100" lvl="1" indent="-342900">
              <a:spcAft>
                <a:spcPts val="1200"/>
              </a:spcAft>
              <a:buFontTx/>
              <a:buChar char="•"/>
            </a:pPr>
            <a:r>
              <a:rPr lang="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Аутсорсинг</a:t>
            </a:r>
          </a:p>
          <a:p>
            <a:pPr marL="1257300" lvl="2" indent="-342900">
              <a:spcAft>
                <a:spcPts val="1200"/>
              </a:spcAft>
              <a:buFontTx/>
              <a:buChar char="•"/>
            </a:pPr>
            <a:r>
              <a:rPr lang="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использованием</a:t>
            </a:r>
            <a:r>
              <a:rPr lang="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внешний поставщик для:</a:t>
            </a:r>
          </a:p>
          <a:p>
            <a:pPr marL="1714500" lvl="3" indent="-342900">
              <a:spcAft>
                <a:spcPts val="1200"/>
              </a:spcAft>
              <a:buFontTx/>
              <a:buChar char="•"/>
            </a:pPr>
            <a:r>
              <a:rPr lang="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Запускайте сети.</a:t>
            </a:r>
          </a:p>
          <a:p>
            <a:pPr marL="1714500" lvl="3" indent="-342900">
              <a:spcAft>
                <a:spcPts val="1200"/>
              </a:spcAft>
              <a:buFontTx/>
              <a:buChar char="•"/>
            </a:pPr>
            <a:r>
              <a:rPr lang="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Хостинг, управление веб-сайтами.</a:t>
            </a:r>
          </a:p>
          <a:p>
            <a:pPr marL="1714500" lvl="3" indent="-342900">
              <a:spcAft>
                <a:spcPts val="1200"/>
              </a:spcAft>
              <a:buFontTx/>
              <a:buChar char="•"/>
            </a:pPr>
            <a:r>
              <a:rPr lang="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Разрабатывать программное обеспечение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0" lvl="3" indent="-342900">
              <a:spcAft>
                <a:spcPts val="1200"/>
              </a:spcAft>
              <a:buFontTx/>
              <a:buChar char="•"/>
            </a:pPr>
            <a:r>
              <a:rPr lang="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Управлять ИТ-инфраструктурой.</a:t>
            </a:r>
          </a:p>
          <a:p>
            <a:pPr marL="1257300" lvl="2" indent="-342900">
              <a:spcAft>
                <a:spcPts val="1200"/>
              </a:spcAft>
              <a:buFontTx/>
              <a:buChar char="•"/>
            </a:pPr>
            <a:r>
              <a:rPr lang="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Требует</a:t>
            </a:r>
            <a:r>
              <a:rPr lang="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Соглашения об уровне обслуживания (SLA)</a:t>
            </a:r>
          </a:p>
          <a:p>
            <a:pPr marL="1714500" lvl="3" indent="-342900">
              <a:spcAft>
                <a:spcPts val="1200"/>
              </a:spcAft>
              <a:buFontTx/>
              <a:buChar char="•"/>
            </a:pPr>
            <a:r>
              <a:rPr lang="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формальные контракты между клиентами и поставщиками услуг, которые определяют конкретные обязанности поставщика услуг и уровень обслуживания, ожидаемый клиентом.</a:t>
            </a:r>
          </a:p>
          <a:p>
            <a:pPr marL="1714500" lvl="3" indent="-342900">
              <a:spcAft>
                <a:spcPts val="1200"/>
              </a:spcAft>
              <a:buFontTx/>
              <a:buChar char="•"/>
            </a:pP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51049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62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62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62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62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62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62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62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62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62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62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62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62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62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62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62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62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626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626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65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7"/>
          <p:cNvSpPr txBox="1">
            <a:spLocks noChangeArrowheads="1"/>
          </p:cNvSpPr>
          <p:nvPr/>
        </p:nvSpPr>
        <p:spPr bwMode="auto">
          <a:xfrm>
            <a:off x="1371600" y="685800"/>
            <a:ext cx="66294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аппаратными и программными технологиями</a:t>
            </a:r>
          </a:p>
        </p:txBody>
      </p:sp>
      <p:sp>
        <p:nvSpPr>
          <p:cNvPr id="96265" name="Rectangle 9"/>
          <p:cNvSpPr>
            <a:spLocks noChangeArrowheads="1"/>
          </p:cNvSpPr>
          <p:nvPr/>
        </p:nvSpPr>
        <p:spPr bwMode="auto">
          <a:xfrm>
            <a:off x="457200" y="1524000"/>
            <a:ext cx="84582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0" rIns="90488" bIns="44450"/>
          <a:lstStyle/>
          <a:p>
            <a:pPr marL="342900" indent="-342900">
              <a:lnSpc>
                <a:spcPct val="120000"/>
              </a:lnSpc>
              <a:spcAft>
                <a:spcPts val="1200"/>
              </a:spcAft>
              <a:buFontTx/>
              <a:buChar char="•"/>
            </a:pPr>
            <a:r>
              <a:rPr lang="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облачных сервисов</a:t>
            </a:r>
          </a:p>
          <a:p>
            <a:pPr marL="800100" lvl="1" indent="-342900">
              <a:lnSpc>
                <a:spcPct val="120000"/>
              </a:lnSpc>
              <a:spcAft>
                <a:spcPts val="1200"/>
              </a:spcAft>
              <a:buFontTx/>
              <a:buChar char="•"/>
            </a:pPr>
            <a:r>
              <a:rPr lang="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Малый бизнес «арендует» инфраструктуру у другой фирмы, чтобы избежать расходов на содержание оборудования и программного обеспечения самостоятельно.</a:t>
            </a:r>
          </a:p>
          <a:p>
            <a:pPr marL="1257300" lvl="2" indent="-342900">
              <a:lnSpc>
                <a:spcPct val="120000"/>
              </a:lnSpc>
              <a:spcAft>
                <a:spcPts val="1200"/>
              </a:spcAft>
              <a:buFontTx/>
              <a:buChar char="•"/>
            </a:pPr>
            <a:r>
              <a:rPr lang="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Разгрузка пикового спроса на удаленные центры обработки данных</a:t>
            </a:r>
          </a:p>
          <a:p>
            <a:pPr marL="800100" lvl="1" indent="-342900">
              <a:lnSpc>
                <a:spcPct val="120000"/>
              </a:lnSpc>
              <a:spcAft>
                <a:spcPts val="1200"/>
              </a:spcAft>
              <a:buFontTx/>
              <a:buChar char="•"/>
            </a:pPr>
            <a:r>
              <a:rPr lang="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Рынки Amazon </a:t>
            </a:r>
            <a:r>
              <a:rPr lang="ru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http://www.amazonservices.com/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20000"/>
              </a:lnSpc>
              <a:spcAft>
                <a:spcPts val="1200"/>
              </a:spcAft>
              <a:buFontTx/>
              <a:buChar char="•"/>
            </a:pPr>
            <a:r>
              <a:rPr lang="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Amazon предоставляет облачные услуги крупным коммерческим фирмам, а также тысячам мелких торговцев, которые хотят использовать программное обеспечение Amazon для продажи своих товаров и услуг.</a:t>
            </a:r>
          </a:p>
          <a:p>
            <a:pPr marL="342900" indent="-342900">
              <a:lnSpc>
                <a:spcPct val="120000"/>
              </a:lnSpc>
              <a:spcAft>
                <a:spcPts val="1200"/>
              </a:spcAft>
              <a:buFontTx/>
              <a:buChar char="•"/>
            </a:pPr>
            <a:r>
              <a:rPr lang="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мобильными платформами</a:t>
            </a:r>
          </a:p>
          <a:p>
            <a:pPr marL="800100" lvl="1" indent="-342900">
              <a:lnSpc>
                <a:spcPct val="120000"/>
              </a:lnSpc>
              <a:spcAft>
                <a:spcPts val="1200"/>
              </a:spcAft>
              <a:buFontTx/>
              <a:buChar char="•"/>
            </a:pPr>
            <a:r>
              <a:rPr lang="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Балансирование повышения производительности от использования мобильных устройств с расходами на оснащение сотрудников этими устройствами.</a:t>
            </a:r>
          </a:p>
          <a:p>
            <a:pPr marL="1257300" lvl="2" indent="-342900">
              <a:lnSpc>
                <a:spcPct val="120000"/>
              </a:lnSpc>
              <a:spcAft>
                <a:spcPts val="1200"/>
              </a:spcAft>
              <a:buFontTx/>
              <a:buChar char="•"/>
            </a:pPr>
            <a:r>
              <a:rPr lang="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Совокупная стоимость владения беспроводных устройств колеблется от 1000 до 3000 долларов США.</a:t>
            </a:r>
          </a:p>
        </p:txBody>
      </p:sp>
    </p:spTree>
    <p:extLst>
      <p:ext uri="{BB962C8B-B14F-4D97-AF65-F5344CB8AC3E}">
        <p14:creationId xmlns:p14="http://schemas.microsoft.com/office/powerpoint/2010/main" val="1435703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62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62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62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62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62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62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62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62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62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62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62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62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62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62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62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62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65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1447800" y="690306"/>
            <a:ext cx="6629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Компьютерное железо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571500" y="1828800"/>
            <a:ext cx="80010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0" rIns="90488" bIns="44450"/>
          <a:lstStyle/>
          <a:p>
            <a:pPr marL="342900" indent="-342900">
              <a:spcAft>
                <a:spcPts val="1200"/>
              </a:spcAft>
              <a:buFontTx/>
              <a:buChar char="•"/>
            </a:pPr>
            <a:r>
              <a:rPr lang="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ИТ-инфраструктура: </a:t>
            </a:r>
            <a:r>
              <a:rPr lang="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предоставляет платформу для поддержки всех информационных систем в бизнесе.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spcAft>
                <a:spcPts val="1200"/>
              </a:spcAft>
              <a:buFontTx/>
              <a:buChar char="•"/>
            </a:pPr>
            <a:r>
              <a:rPr lang="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Компьютерное железо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spcAft>
                <a:spcPts val="1200"/>
              </a:spcAft>
              <a:buFontTx/>
              <a:buChar char="•"/>
            </a:pPr>
            <a:r>
              <a:rPr lang="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Компьютерное программное обеспечение</a:t>
            </a:r>
          </a:p>
          <a:p>
            <a:pPr marL="800100" lvl="1" indent="-342900">
              <a:spcAft>
                <a:spcPts val="1200"/>
              </a:spcAft>
              <a:buFontTx/>
              <a:buChar char="•"/>
            </a:pPr>
            <a:r>
              <a:rPr lang="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 управления данными</a:t>
            </a:r>
          </a:p>
          <a:p>
            <a:pPr marL="1257300" lvl="2" indent="-342900">
              <a:spcAft>
                <a:spcPts val="1200"/>
              </a:spcAft>
              <a:buFontTx/>
              <a:buChar char="•"/>
            </a:pPr>
            <a:r>
              <a:rPr lang="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Базы данных, Microsoft SQL Server, MySQL, Oracle DB.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spcAft>
                <a:spcPts val="1200"/>
              </a:spcAft>
              <a:buFontTx/>
              <a:buChar char="•"/>
            </a:pPr>
            <a:r>
              <a:rPr lang="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Сетевые и телекоммуникационные технологии</a:t>
            </a:r>
          </a:p>
        </p:txBody>
      </p:sp>
    </p:spTree>
    <p:extLst>
      <p:ext uri="{BB962C8B-B14F-4D97-AF65-F5344CB8AC3E}">
        <p14:creationId xmlns:p14="http://schemas.microsoft.com/office/powerpoint/2010/main" val="892200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2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2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2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2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2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6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533400" y="1600200"/>
            <a:ext cx="8229600" cy="4451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spcBef>
                <a:spcPct val="50000"/>
              </a:spcBef>
              <a:buFontTx/>
              <a:buChar char="•"/>
            </a:pPr>
            <a:r>
              <a:rPr lang="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Компьютеры бывают разных размеров с разными возможностями обработки информации.</a:t>
            </a:r>
          </a:p>
          <a:p>
            <a:pPr marL="742950" lvl="1" indent="-285750">
              <a:spcBef>
                <a:spcPct val="40000"/>
              </a:spcBef>
              <a:buFontTx/>
              <a:buChar char="•"/>
            </a:pPr>
            <a:r>
              <a:rPr lang="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FLOPS (операций с плавающей запятой в секунду)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40000"/>
              </a:spcBef>
              <a:buFontTx/>
              <a:buChar char="•"/>
            </a:pPr>
            <a:r>
              <a:rPr lang="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Смартфоны, нетбуки, ноутбуки</a:t>
            </a:r>
          </a:p>
          <a:p>
            <a:pPr marL="342900" indent="-342900">
              <a:spcBef>
                <a:spcPct val="40000"/>
              </a:spcBef>
              <a:buFontTx/>
              <a:buChar char="•"/>
            </a:pPr>
            <a:r>
              <a:rPr lang="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Рабочие станции</a:t>
            </a:r>
          </a:p>
          <a:p>
            <a:pPr marL="742950" lvl="1" indent="-285750">
              <a:spcBef>
                <a:spcPct val="40000"/>
              </a:spcBef>
              <a:buFontTx/>
              <a:buChar char="•"/>
            </a:pPr>
            <a:r>
              <a:rPr lang="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Более мощные возможности обработки графики, чем у ПК.</a:t>
            </a:r>
          </a:p>
          <a:p>
            <a:pPr marL="742950" lvl="1" indent="-285750">
              <a:spcBef>
                <a:spcPct val="40000"/>
              </a:spcBef>
              <a:buFontTx/>
              <a:buChar char="•"/>
            </a:pPr>
            <a:r>
              <a:rPr lang="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Используется в основном для сложных проектных или инженерных работ, требующих мощных графических или вычислительных возможностей.</a:t>
            </a:r>
          </a:p>
          <a:p>
            <a:pPr marL="342900" indent="-342900">
              <a:spcBef>
                <a:spcPct val="40000"/>
              </a:spcBef>
            </a:pPr>
            <a:endParaRPr lang="en-US" sz="2000" b="1" dirty="0">
              <a:cs typeface="Times New Roman" pitchFamily="18" charset="0"/>
            </a:endParaRPr>
          </a:p>
        </p:txBody>
      </p:sp>
      <p:sp>
        <p:nvSpPr>
          <p:cNvPr id="10244" name="Text Box 11"/>
          <p:cNvSpPr txBox="1">
            <a:spLocks noChangeArrowheads="1"/>
          </p:cNvSpPr>
          <p:nvPr/>
        </p:nvSpPr>
        <p:spPr bwMode="auto">
          <a:xfrm>
            <a:off x="1524000" y="776953"/>
            <a:ext cx="66294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ИТ-инфраструктура: компьютерное оборудование</a:t>
            </a:r>
          </a:p>
        </p:txBody>
      </p:sp>
    </p:spTree>
    <p:extLst>
      <p:ext uri="{BB962C8B-B14F-4D97-AF65-F5344CB8AC3E}">
        <p14:creationId xmlns:p14="http://schemas.microsoft.com/office/powerpoint/2010/main" val="4645830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ChangeArrowheads="1"/>
          </p:cNvSpPr>
          <p:nvPr/>
        </p:nvSpPr>
        <p:spPr bwMode="auto">
          <a:xfrm>
            <a:off x="533400" y="1371601"/>
            <a:ext cx="80772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marL="342900" indent="-342900">
              <a:spcBef>
                <a:spcPct val="50000"/>
              </a:spcBef>
              <a:buFontTx/>
              <a:buChar char="•"/>
            </a:pPr>
            <a:r>
              <a:rPr lang="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Серверы:</a:t>
            </a:r>
          </a:p>
          <a:p>
            <a:pPr marL="800100" lvl="1" indent="-342900">
              <a:spcBef>
                <a:spcPct val="50000"/>
              </a:spcBef>
              <a:buFontTx/>
              <a:buChar char="•"/>
            </a:pPr>
            <a:r>
              <a:rPr lang="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Тип компьютера среднего класса.</a:t>
            </a:r>
          </a:p>
          <a:p>
            <a:pPr marL="800100" lvl="1" indent="-342900">
              <a:spcBef>
                <a:spcPct val="50000"/>
              </a:spcBef>
              <a:buFontTx/>
              <a:buChar char="•"/>
            </a:pPr>
            <a:r>
              <a:rPr lang="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Поддержка компьютерной сети, обмен файлами и ресурсами.</a:t>
            </a:r>
          </a:p>
          <a:p>
            <a:pPr marL="800100" lvl="1" indent="-342900">
              <a:spcBef>
                <a:spcPct val="50000"/>
              </a:spcBef>
              <a:buFontTx/>
              <a:buChar char="•"/>
            </a:pPr>
            <a:r>
              <a:rPr lang="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Предоставить аппаратную платформу для электронной коммерции.</a:t>
            </a:r>
          </a:p>
          <a:p>
            <a:pPr marL="342900" indent="-342900">
              <a:spcBef>
                <a:spcPct val="50000"/>
              </a:spcBef>
              <a:buFontTx/>
              <a:buChar char="•"/>
            </a:pPr>
            <a:r>
              <a:rPr lang="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Мэйнфреймы:</a:t>
            </a:r>
          </a:p>
          <a:p>
            <a:pPr marL="800100" lvl="1" indent="-342900">
              <a:spcBef>
                <a:spcPct val="50000"/>
              </a:spcBef>
              <a:buFontTx/>
              <a:buChar char="•"/>
            </a:pPr>
            <a:r>
              <a:rPr lang="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Высокопроизводительный компьютер большой емкости, способный очень быстро обрабатывать большие объемы данных.</a:t>
            </a:r>
          </a:p>
          <a:p>
            <a:pPr marL="800100" lvl="1" indent="-342900">
              <a:spcBef>
                <a:spcPct val="50000"/>
              </a:spcBef>
              <a:buFontTx/>
              <a:buChar char="•"/>
            </a:pPr>
            <a:r>
              <a:rPr lang="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Их часто используют в качестве огромных веб-серверов, где они более эффективны, чем десятки тысяч ПК, при обработке больших объемов записей.</a:t>
            </a:r>
          </a:p>
          <a:p>
            <a:pPr marL="342900" indent="-342900">
              <a:spcBef>
                <a:spcPct val="40000"/>
              </a:spcBef>
            </a:pPr>
            <a:endParaRPr lang="en-US" sz="2000" b="1" dirty="0">
              <a:cs typeface="Times New Roman" pitchFamily="18" charset="0"/>
            </a:endParaRPr>
          </a:p>
        </p:txBody>
      </p:sp>
      <p:sp>
        <p:nvSpPr>
          <p:cNvPr id="11268" name="Text Box 11"/>
          <p:cNvSpPr txBox="1">
            <a:spLocks noChangeArrowheads="1"/>
          </p:cNvSpPr>
          <p:nvPr/>
        </p:nvSpPr>
        <p:spPr bwMode="auto">
          <a:xfrm>
            <a:off x="1447800" y="838200"/>
            <a:ext cx="66294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ru" sz="2000" b="1" dirty="0">
                <a:cs typeface="Times New Roman" pitchFamily="18" charset="0"/>
              </a:rPr>
              <a:t>ИТ-инфраструктура: компьютерное оборудование</a:t>
            </a:r>
          </a:p>
        </p:txBody>
      </p:sp>
    </p:spTree>
    <p:extLst>
      <p:ext uri="{BB962C8B-B14F-4D97-AF65-F5344CB8AC3E}">
        <p14:creationId xmlns:p14="http://schemas.microsoft.com/office/powerpoint/2010/main" val="32096126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ChangeArrowheads="1"/>
          </p:cNvSpPr>
          <p:nvPr/>
        </p:nvSpPr>
        <p:spPr bwMode="auto">
          <a:xfrm>
            <a:off x="723900" y="1852133"/>
            <a:ext cx="8077200" cy="394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marL="342900" indent="-342900">
              <a:spcBef>
                <a:spcPct val="50000"/>
              </a:spcBef>
              <a:buFontTx/>
              <a:buChar char="•"/>
            </a:pPr>
            <a:r>
              <a:rPr lang="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Суперкомпьютер:</a:t>
            </a:r>
          </a:p>
          <a:p>
            <a:pPr marL="800100" lvl="1" indent="-342900">
              <a:spcBef>
                <a:spcPct val="50000"/>
              </a:spcBef>
              <a:buFontTx/>
              <a:buChar char="•"/>
            </a:pPr>
            <a:r>
              <a:rPr lang="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Более сложный компьютер, используемый для задач, требующих чрезвычайно быстрых и сложных вычислений с тысячами переменных и миллионами измерений.</a:t>
            </a:r>
          </a:p>
          <a:p>
            <a:pPr marL="800100" lvl="1" indent="-342900">
              <a:spcBef>
                <a:spcPct val="50000"/>
              </a:spcBef>
              <a:buFontTx/>
              <a:buChar char="•"/>
            </a:pPr>
            <a:r>
              <a:rPr lang="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Используется в инженерии, научном моделировании, военных исследованиях и исследованиях оружия, прогнозировании погоды.</a:t>
            </a:r>
          </a:p>
        </p:txBody>
      </p:sp>
      <p:sp>
        <p:nvSpPr>
          <p:cNvPr id="12292" name="Text Box 11"/>
          <p:cNvSpPr txBox="1">
            <a:spLocks noChangeArrowheads="1"/>
          </p:cNvSpPr>
          <p:nvPr/>
        </p:nvSpPr>
        <p:spPr bwMode="auto">
          <a:xfrm>
            <a:off x="914400" y="1056167"/>
            <a:ext cx="7467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ИТ-инфраструктура: компьютерное оборудование</a:t>
            </a:r>
          </a:p>
        </p:txBody>
      </p:sp>
    </p:spTree>
    <p:extLst>
      <p:ext uri="{BB962C8B-B14F-4D97-AF65-F5344CB8AC3E}">
        <p14:creationId xmlns:p14="http://schemas.microsoft.com/office/powerpoint/2010/main" val="3743120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ChangeArrowheads="1"/>
          </p:cNvSpPr>
          <p:nvPr/>
        </p:nvSpPr>
        <p:spPr bwMode="auto">
          <a:xfrm>
            <a:off x="723900" y="1676400"/>
            <a:ext cx="80772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marL="342900" indent="-342900">
              <a:lnSpc>
                <a:spcPct val="120000"/>
              </a:lnSpc>
              <a:spcBef>
                <a:spcPct val="50000"/>
              </a:spcBef>
              <a:spcAft>
                <a:spcPts val="600"/>
              </a:spcAft>
              <a:buFontTx/>
              <a:buChar char="•"/>
            </a:pPr>
            <a:r>
              <a:rPr lang="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Клиент/серверные вычисления:</a:t>
            </a:r>
          </a:p>
          <a:p>
            <a:pPr marL="800100" lvl="1" indent="-342900">
              <a:lnSpc>
                <a:spcPct val="120000"/>
              </a:lnSpc>
              <a:spcBef>
                <a:spcPct val="50000"/>
              </a:spcBef>
              <a:spcAft>
                <a:spcPts val="600"/>
              </a:spcAft>
              <a:buFontTx/>
              <a:buChar char="•"/>
            </a:pPr>
            <a:r>
              <a:rPr lang="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 распределенных вычислений</a:t>
            </a:r>
          </a:p>
          <a:p>
            <a:pPr marL="800100" lvl="1" indent="-342900">
              <a:lnSpc>
                <a:spcPct val="120000"/>
              </a:lnSpc>
              <a:spcBef>
                <a:spcPct val="50000"/>
              </a:spcBef>
              <a:spcAft>
                <a:spcPts val="600"/>
              </a:spcAft>
              <a:buFontTx/>
              <a:buChar char="•"/>
            </a:pPr>
            <a:r>
              <a:rPr lang="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Разделяет обработку между «клиентами» и «серверами»</a:t>
            </a:r>
          </a:p>
          <a:p>
            <a:pPr marL="800100" lvl="1" indent="-342900">
              <a:lnSpc>
                <a:spcPct val="120000"/>
              </a:lnSpc>
              <a:spcBef>
                <a:spcPct val="50000"/>
              </a:spcBef>
              <a:spcAft>
                <a:spcPts val="600"/>
              </a:spcAft>
              <a:buFontTx/>
              <a:buChar char="•"/>
            </a:pPr>
            <a:r>
              <a:rPr lang="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Клиенты: </a:t>
            </a:r>
            <a:r>
              <a:rPr lang="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пользователь обычно напрямую взаимодействует только с клиентской частью приложения, часто для ввода данных или получения данных для дальнейшего анализа.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20000"/>
              </a:lnSpc>
              <a:spcBef>
                <a:spcPct val="50000"/>
              </a:spcBef>
              <a:spcAft>
                <a:spcPts val="600"/>
              </a:spcAft>
              <a:buFontTx/>
              <a:buChar char="•"/>
            </a:pPr>
            <a:r>
              <a:rPr lang="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Серверы: </a:t>
            </a:r>
            <a:r>
              <a:rPr lang="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хранят и обрабатывают общие данные, а также выполняют действия по управлению сетью.</a:t>
            </a:r>
          </a:p>
          <a:p>
            <a:pPr marL="800100" lvl="1" indent="-342900">
              <a:lnSpc>
                <a:spcPct val="120000"/>
              </a:lnSpc>
              <a:spcBef>
                <a:spcPct val="50000"/>
              </a:spcBef>
              <a:spcAft>
                <a:spcPts val="600"/>
              </a:spcAft>
              <a:buFontTx/>
              <a:buChar char="•"/>
            </a:pPr>
            <a:endParaRPr lang="en-US" sz="2000" dirty="0">
              <a:cs typeface="Times New Roman" pitchFamily="18" charset="0"/>
            </a:endParaRPr>
          </a:p>
        </p:txBody>
      </p:sp>
      <p:sp>
        <p:nvSpPr>
          <p:cNvPr id="13316" name="Text Box 11"/>
          <p:cNvSpPr txBox="1">
            <a:spLocks noChangeArrowheads="1"/>
          </p:cNvSpPr>
          <p:nvPr/>
        </p:nvSpPr>
        <p:spPr bwMode="auto">
          <a:xfrm>
            <a:off x="1447800" y="762000"/>
            <a:ext cx="66294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ИТ-инфраструктура: компьютерное оборудование</a:t>
            </a:r>
          </a:p>
        </p:txBody>
      </p:sp>
    </p:spTree>
    <p:extLst>
      <p:ext uri="{BB962C8B-B14F-4D97-AF65-F5344CB8AC3E}">
        <p14:creationId xmlns:p14="http://schemas.microsoft.com/office/powerpoint/2010/main" val="315884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1371600" y="914400"/>
            <a:ext cx="66294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ИТ-инфраструктура: компьютерное оборудование</a:t>
            </a: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304800" y="2057400"/>
            <a:ext cx="1905000" cy="4247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клиент-серверных вычислениях компьютерная обработка разделена между клиентскими и серверными машинами, связанными сетью. Пользовательский интерфейс с клиентскими машинами.</a:t>
            </a:r>
          </a:p>
        </p:txBody>
      </p:sp>
      <p:pic>
        <p:nvPicPr>
          <p:cNvPr id="15367" name="Picture 7" descr="fig0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057400"/>
            <a:ext cx="6400800" cy="324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76319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Text Box 19"/>
          <p:cNvSpPr txBox="1">
            <a:spLocks noChangeArrowheads="1"/>
          </p:cNvSpPr>
          <p:nvPr/>
        </p:nvSpPr>
        <p:spPr bwMode="auto">
          <a:xfrm>
            <a:off x="1257300" y="1066800"/>
            <a:ext cx="66294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ru" sz="20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ИТ-инфраструктура: компьютерное оборудование</a:t>
            </a:r>
          </a:p>
        </p:txBody>
      </p:sp>
      <p:sp>
        <p:nvSpPr>
          <p:cNvPr id="12310" name="Rectangle 22"/>
          <p:cNvSpPr>
            <a:spLocks noChangeArrowheads="1"/>
          </p:cNvSpPr>
          <p:nvPr/>
        </p:nvSpPr>
        <p:spPr bwMode="auto">
          <a:xfrm>
            <a:off x="457200" y="2133600"/>
            <a:ext cx="80010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0" rIns="90488" bIns="44450"/>
          <a:lstStyle/>
          <a:p>
            <a:pPr marL="342900" indent="-342900">
              <a:spcAft>
                <a:spcPts val="600"/>
              </a:spcAft>
              <a:buFontTx/>
              <a:buChar char="•"/>
            </a:pPr>
            <a:r>
              <a:rPr lang="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Устройства вывода:</a:t>
            </a:r>
          </a:p>
          <a:p>
            <a:pPr marL="800100" lvl="1" indent="-342900">
              <a:spcAft>
                <a:spcPts val="600"/>
              </a:spcAft>
              <a:buFontTx/>
              <a:buChar char="•"/>
            </a:pPr>
            <a:r>
              <a:rPr lang="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Отображение данных после их обработки.</a:t>
            </a:r>
          </a:p>
          <a:p>
            <a:pPr marL="1257300" lvl="2" indent="-342900">
              <a:spcAft>
                <a:spcPts val="600"/>
              </a:spcAft>
              <a:buFontTx/>
              <a:buChar char="•"/>
            </a:pPr>
            <a:r>
              <a:rPr lang="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</a:t>
            </a:r>
          </a:p>
          <a:p>
            <a:pPr marL="1257300" lvl="2" indent="-342900">
              <a:spcAft>
                <a:spcPts val="600"/>
              </a:spcAft>
              <a:buFontTx/>
              <a:buChar char="•"/>
            </a:pPr>
            <a:r>
              <a:rPr lang="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Принтер</a:t>
            </a:r>
          </a:p>
          <a:p>
            <a:pPr marL="1257300" lvl="2" indent="-342900">
              <a:spcAft>
                <a:spcPts val="600"/>
              </a:spcAft>
              <a:buFontTx/>
              <a:buChar char="•"/>
            </a:pPr>
            <a:r>
              <a:rPr lang="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Аудио выход</a:t>
            </a:r>
          </a:p>
          <a:p>
            <a:pPr marL="342900" indent="-342900">
              <a:spcAft>
                <a:spcPts val="600"/>
              </a:spcAft>
              <a:buFontTx/>
              <a:buChar char="•"/>
            </a:pPr>
            <a:r>
              <a:rPr lang="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Информационные системы собирают и обрабатывают информацию одним из двух способов.</a:t>
            </a:r>
          </a:p>
        </p:txBody>
      </p:sp>
    </p:spTree>
    <p:extLst>
      <p:ext uri="{BB962C8B-B14F-4D97-AF65-F5344CB8AC3E}">
        <p14:creationId xmlns:p14="http://schemas.microsoft.com/office/powerpoint/2010/main" val="871373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3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3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3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3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3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3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3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3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3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3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3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3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10" grpId="0" build="p" autoUpdateAnimBg="0"/>
    </p:bld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Дивиденд">
  <a:themeElements>
    <a:clrScheme name="Дивиденд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Дивиденд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Дивиденд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1238</Words>
  <Application>Microsoft Office PowerPoint</Application>
  <PresentationFormat>Экран (4:3)</PresentationFormat>
  <Paragraphs>155</Paragraphs>
  <Slides>22</Slides>
  <Notes>22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22</vt:i4>
      </vt:variant>
    </vt:vector>
  </HeadingPairs>
  <TitlesOfParts>
    <vt:vector size="30" baseType="lpstr">
      <vt:lpstr>Arial</vt:lpstr>
      <vt:lpstr>Calibri</vt:lpstr>
      <vt:lpstr>Corbel</vt:lpstr>
      <vt:lpstr>Gill Sans MT</vt:lpstr>
      <vt:lpstr>Times New Roman</vt:lpstr>
      <vt:lpstr>Wingdings 2</vt:lpstr>
      <vt:lpstr>Custom Design</vt:lpstr>
      <vt:lpstr>Дивиденд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Преимущества облака</vt:lpstr>
      <vt:lpstr>Недостатки облака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Стратегии создания и развертывания программного обеспечения</vt:lpstr>
      <vt:lpstr>Презентация PowerPoint</vt:lpstr>
      <vt:lpstr>Презентация PowerPoint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peggy</dc:creator>
  <cp:lastModifiedBy>Владислав Карюкин</cp:lastModifiedBy>
  <cp:revision>43</cp:revision>
  <cp:lastPrinted>2013-09-23T16:42:04Z</cp:lastPrinted>
  <dcterms:created xsi:type="dcterms:W3CDTF">2012-08-26T20:57:25Z</dcterms:created>
  <dcterms:modified xsi:type="dcterms:W3CDTF">2024-02-17T15:58:37Z</dcterms:modified>
</cp:coreProperties>
</file>